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2" r:id="rId2"/>
    <p:sldId id="267" r:id="rId3"/>
    <p:sldId id="268" r:id="rId4"/>
    <p:sldId id="266" r:id="rId5"/>
    <p:sldId id="256" r:id="rId6"/>
    <p:sldId id="257" r:id="rId7"/>
    <p:sldId id="258" r:id="rId8"/>
    <p:sldId id="259" r:id="rId9"/>
    <p:sldId id="260" r:id="rId10"/>
    <p:sldId id="261" r:id="rId11"/>
    <p:sldId id="264" r:id="rId12"/>
    <p:sldId id="269" r:id="rId13"/>
    <p:sldId id="26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9020A67-DCFC-4712-8E34-091BF760AD8D}" type="datetimeFigureOut">
              <a:rPr lang="ru-RU" smtClean="0"/>
              <a:pPr/>
              <a:t>01.03.2019</a:t>
            </a:fld>
            <a:endParaRPr lang="ru-RU" dirty="0"/>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dirty="0"/>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50F28E1-8470-4EC1-929B-1960BC3B15F4}"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9020A67-DCFC-4712-8E34-091BF760AD8D}" type="datetimeFigureOut">
              <a:rPr lang="ru-RU" smtClean="0"/>
              <a:pPr/>
              <a:t>01.03.2019</a:t>
            </a:fld>
            <a:endParaRPr lang="ru-RU" dirty="0"/>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dirty="0"/>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50F28E1-8470-4EC1-929B-1960BC3B15F4}"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9020A67-DCFC-4712-8E34-091BF760AD8D}" type="datetimeFigureOut">
              <a:rPr lang="ru-RU" smtClean="0"/>
              <a:pPr/>
              <a:t>01.03.2019</a:t>
            </a:fld>
            <a:endParaRPr lang="ru-RU" dirty="0"/>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dirty="0"/>
          </a:p>
        </p:txBody>
      </p:sp>
      <p:sp>
        <p:nvSpPr>
          <p:cNvPr id="6" name="Номер слайда 5"/>
          <p:cNvSpPr>
            <a:spLocks noGrp="1"/>
          </p:cNvSpPr>
          <p:nvPr>
            <p:ph type="sldNum" sz="quarter" idx="12"/>
          </p:nvPr>
        </p:nvSpPr>
        <p:spPr>
          <a:xfrm>
            <a:off x="6733952" y="6555112"/>
            <a:ext cx="588336" cy="228600"/>
          </a:xfrm>
        </p:spPr>
        <p:txBody>
          <a:bodyPr/>
          <a:lstStyle>
            <a:extLst/>
          </a:lstStyle>
          <a:p>
            <a:fld id="{B50F28E1-8470-4EC1-929B-1960BC3B15F4}"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9020A67-DCFC-4712-8E34-091BF760AD8D}" type="datetimeFigureOut">
              <a:rPr lang="ru-RU" smtClean="0"/>
              <a:pPr/>
              <a:t>01.03.2019</a:t>
            </a:fld>
            <a:endParaRPr lang="ru-RU" dirty="0"/>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dirty="0"/>
          </a:p>
        </p:txBody>
      </p:sp>
      <p:sp>
        <p:nvSpPr>
          <p:cNvPr id="4" name="Номер слайда 3"/>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50F28E1-8470-4EC1-929B-1960BC3B15F4}"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9020A67-DCFC-4712-8E34-091BF760AD8D}" type="datetimeFigureOut">
              <a:rPr lang="ru-RU" smtClean="0"/>
              <a:pPr/>
              <a:t>01.03.2019</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B50F28E1-8470-4EC1-929B-1960BC3B15F4}" type="slidenum">
              <a:rPr lang="ru-RU" smtClean="0"/>
              <a:pPr/>
              <a:t>‹#›</a:t>
            </a:fld>
            <a:endParaRPr lang="ru-RU" dirty="0"/>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dirty="0"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9020A67-DCFC-4712-8E34-091BF760AD8D}" type="datetimeFigureOut">
              <a:rPr lang="ru-RU" smtClean="0"/>
              <a:pPr/>
              <a:t>01.03.2019</a:t>
            </a:fld>
            <a:endParaRPr lang="ru-RU" dirty="0"/>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dirty="0"/>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50F28E1-8470-4EC1-929B-1960BC3B15F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071934" y="1214422"/>
            <a:ext cx="4786346" cy="3571900"/>
          </a:xfrm>
        </p:spPr>
        <p:txBody>
          <a:bodyPr>
            <a:normAutofit fontScale="90000"/>
          </a:bodyPr>
          <a:lstStyle/>
          <a:p>
            <a:r>
              <a:rPr lang="ru-RU" dirty="0" smtClean="0"/>
              <a:t>Подъемник для людей с ограниченными физическими возможностями «Надежда»</a:t>
            </a:r>
            <a:endParaRPr lang="ru-RU" dirty="0"/>
          </a:p>
        </p:txBody>
      </p:sp>
      <p:sp>
        <p:nvSpPr>
          <p:cNvPr id="3" name="Подзаголовок 2"/>
          <p:cNvSpPr>
            <a:spLocks noGrp="1"/>
          </p:cNvSpPr>
          <p:nvPr>
            <p:ph type="subTitle" idx="1"/>
          </p:nvPr>
        </p:nvSpPr>
        <p:spPr>
          <a:xfrm>
            <a:off x="3929058" y="5214950"/>
            <a:ext cx="4214810" cy="1428760"/>
          </a:xfrm>
        </p:spPr>
        <p:txBody>
          <a:bodyPr>
            <a:normAutofit/>
          </a:bodyPr>
          <a:lstStyle/>
          <a:p>
            <a:pPr algn="l"/>
            <a:r>
              <a:rPr lang="ru-RU" dirty="0" smtClean="0">
                <a:solidFill>
                  <a:schemeClr val="tx1"/>
                </a:solidFill>
              </a:rPr>
              <a:t>Выполнила: Хорькова Софья Александровна ученица 10 Б класса Руководитель проекта: Хорькова Марина Ивановна</a:t>
            </a:r>
          </a:p>
          <a:p>
            <a:endParaRPr lang="ru-RU" dirty="0">
              <a:solidFill>
                <a:schemeClr val="tx1"/>
              </a:solidFill>
            </a:endParaRPr>
          </a:p>
        </p:txBody>
      </p:sp>
      <p:pic>
        <p:nvPicPr>
          <p:cNvPr id="4" name="Рисунок 3" descr="Dk2NAVuIeas.jpg"/>
          <p:cNvPicPr>
            <a:picLocks noChangeAspect="1"/>
          </p:cNvPicPr>
          <p:nvPr/>
        </p:nvPicPr>
        <p:blipFill>
          <a:blip r:embed="rId2"/>
          <a:stretch>
            <a:fillRect/>
          </a:stretch>
        </p:blipFill>
        <p:spPr>
          <a:xfrm>
            <a:off x="0" y="0"/>
            <a:ext cx="3854449" cy="6858000"/>
          </a:xfrm>
          <a:prstGeom prst="rect">
            <a:avLst/>
          </a:prstGeom>
        </p:spPr>
      </p:pic>
      <p:sp>
        <p:nvSpPr>
          <p:cNvPr id="5" name="TextBox 4"/>
          <p:cNvSpPr txBox="1"/>
          <p:nvPr/>
        </p:nvSpPr>
        <p:spPr>
          <a:xfrm>
            <a:off x="3857620" y="0"/>
            <a:ext cx="5286380" cy="923330"/>
          </a:xfrm>
          <a:prstGeom prst="rect">
            <a:avLst/>
          </a:prstGeom>
          <a:noFill/>
        </p:spPr>
        <p:txBody>
          <a:bodyPr wrap="square" rtlCol="0">
            <a:spAutoFit/>
          </a:bodyPr>
          <a:lstStyle/>
          <a:p>
            <a:r>
              <a:rPr lang="ru-RU" dirty="0" smtClean="0">
                <a:solidFill>
                  <a:schemeClr val="bg1"/>
                </a:solidFill>
              </a:rPr>
              <a:t>МБОУ дополнительного образования «Центр детского творчества </a:t>
            </a:r>
            <a:r>
              <a:rPr lang="ru-RU" dirty="0" err="1" smtClean="0">
                <a:solidFill>
                  <a:schemeClr val="bg1"/>
                </a:solidFill>
              </a:rPr>
              <a:t>Новошешминского</a:t>
            </a:r>
            <a:r>
              <a:rPr lang="ru-RU" dirty="0" smtClean="0">
                <a:solidFill>
                  <a:schemeClr val="bg1"/>
                </a:solidFill>
              </a:rPr>
              <a:t> муниципального района РТ»</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5709866" cy="1489700"/>
          </a:xfrm>
        </p:spPr>
        <p:txBody>
          <a:bodyPr>
            <a:normAutofit/>
          </a:bodyPr>
          <a:lstStyle/>
          <a:p>
            <a:r>
              <a:rPr lang="ru-RU" dirty="0"/>
              <a:t>Наклонная подъемная платформа Veara EasyTrap</a:t>
            </a:r>
            <a:r>
              <a:rPr lang="ru-RU" b="0" dirty="0"/>
              <a:t/>
            </a:r>
            <a:br>
              <a:rPr lang="ru-RU" b="0" dirty="0"/>
            </a:br>
            <a:endParaRPr lang="ru-RU" dirty="0"/>
          </a:p>
        </p:txBody>
      </p:sp>
      <p:sp>
        <p:nvSpPr>
          <p:cNvPr id="4" name="Текст 3"/>
          <p:cNvSpPr>
            <a:spLocks noGrp="1"/>
          </p:cNvSpPr>
          <p:nvPr>
            <p:ph type="body" idx="2"/>
          </p:nvPr>
        </p:nvSpPr>
        <p:spPr>
          <a:xfrm>
            <a:off x="214282" y="1928802"/>
            <a:ext cx="3500462" cy="4717666"/>
          </a:xfrm>
        </p:spPr>
        <p:txBody>
          <a:bodyPr>
            <a:normAutofit/>
          </a:bodyPr>
          <a:lstStyle/>
          <a:p>
            <a:r>
              <a:rPr lang="ru-RU" sz="1600" dirty="0" smtClean="0">
                <a:latin typeface="Times New Roman" pitchFamily="18" charset="0"/>
                <a:cs typeface="Times New Roman" pitchFamily="18" charset="0"/>
              </a:rPr>
              <a:t>Производитель:  ООО "Научно-производственная корпорация "Подъемные платформы»</a:t>
            </a:r>
          </a:p>
          <a:p>
            <a:r>
              <a:rPr lang="ru-RU" sz="1600" dirty="0" smtClean="0">
                <a:latin typeface="Times New Roman" pitchFamily="18" charset="0"/>
                <a:cs typeface="Times New Roman" pitchFamily="18" charset="0"/>
              </a:rPr>
              <a:t>Грузоподъемность: до 225 кг</a:t>
            </a:r>
          </a:p>
          <a:p>
            <a:r>
              <a:rPr lang="ru-RU" sz="1600" dirty="0" smtClean="0">
                <a:latin typeface="Times New Roman" pitchFamily="18" charset="0"/>
                <a:cs typeface="Times New Roman" pitchFamily="18" charset="0"/>
              </a:rPr>
              <a:t>Длина подъема: до 10 м</a:t>
            </a:r>
          </a:p>
          <a:p>
            <a:r>
              <a:rPr lang="ru-RU" sz="1600" dirty="0" smtClean="0">
                <a:latin typeface="Times New Roman" pitchFamily="18" charset="0"/>
                <a:cs typeface="Times New Roman" pitchFamily="18" charset="0"/>
              </a:rPr>
              <a:t>Применение: В общественных местах и для личных нужд</a:t>
            </a:r>
          </a:p>
          <a:p>
            <a:r>
              <a:rPr lang="ru-RU" sz="1600" dirty="0" smtClean="0">
                <a:latin typeface="Times New Roman" pitchFamily="18" charset="0"/>
                <a:cs typeface="Times New Roman" pitchFamily="18" charset="0"/>
              </a:rPr>
              <a:t>Цена: 240 000р.</a:t>
            </a:r>
            <a:endParaRPr lang="ru-RU" sz="1600" dirty="0">
              <a:latin typeface="Times New Roman" pitchFamily="18" charset="0"/>
              <a:cs typeface="Times New Roman" pitchFamily="18" charset="0"/>
            </a:endParaRPr>
          </a:p>
        </p:txBody>
      </p:sp>
      <p:pic>
        <p:nvPicPr>
          <p:cNvPr id="5" name="Содержимое 4" descr="thumb_235_224_418_0_0_auto.jpg"/>
          <p:cNvPicPr>
            <a:picLocks noGrp="1" noChangeAspect="1"/>
          </p:cNvPicPr>
          <p:nvPr>
            <p:ph sz="half" idx="1"/>
          </p:nvPr>
        </p:nvPicPr>
        <p:blipFill>
          <a:blip r:embed="rId2"/>
          <a:stretch>
            <a:fillRect/>
          </a:stretch>
        </p:blipFill>
        <p:spPr>
          <a:xfrm>
            <a:off x="4572000" y="1480168"/>
            <a:ext cx="3576644" cy="537783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22944"/>
          </a:xfrm>
        </p:spPr>
        <p:txBody>
          <a:bodyPr/>
          <a:lstStyle/>
          <a:p>
            <a:pPr algn="ctr"/>
            <a:r>
              <a:rPr lang="ru-RU" dirty="0" smtClean="0"/>
              <a:t>Процесс создания</a:t>
            </a:r>
            <a:endParaRPr lang="ru-RU" dirty="0"/>
          </a:p>
        </p:txBody>
      </p:sp>
      <p:pic>
        <p:nvPicPr>
          <p:cNvPr id="4" name="Содержимое 3" descr="0XNI7LTOryA.jpg"/>
          <p:cNvPicPr>
            <a:picLocks noGrp="1" noChangeAspect="1"/>
          </p:cNvPicPr>
          <p:nvPr>
            <p:ph idx="1"/>
          </p:nvPr>
        </p:nvPicPr>
        <p:blipFill>
          <a:blip r:embed="rId2"/>
          <a:stretch>
            <a:fillRect/>
          </a:stretch>
        </p:blipFill>
        <p:spPr>
          <a:xfrm>
            <a:off x="142844" y="1643050"/>
            <a:ext cx="2712509" cy="4826211"/>
          </a:xfrm>
        </p:spPr>
      </p:pic>
      <p:pic>
        <p:nvPicPr>
          <p:cNvPr id="5" name="Рисунок 4" descr="JlaRkG6tSmI.jpg"/>
          <p:cNvPicPr>
            <a:picLocks noChangeAspect="1"/>
          </p:cNvPicPr>
          <p:nvPr/>
        </p:nvPicPr>
        <p:blipFill>
          <a:blip r:embed="rId3"/>
          <a:stretch>
            <a:fillRect/>
          </a:stretch>
        </p:blipFill>
        <p:spPr>
          <a:xfrm>
            <a:off x="3143240" y="1643050"/>
            <a:ext cx="2714644" cy="4830010"/>
          </a:xfrm>
          <a:prstGeom prst="rect">
            <a:avLst/>
          </a:prstGeom>
        </p:spPr>
      </p:pic>
      <p:pic>
        <p:nvPicPr>
          <p:cNvPr id="6" name="Рисунок 5" descr="tgPTaAKCMiw.jpg"/>
          <p:cNvPicPr>
            <a:picLocks noChangeAspect="1"/>
          </p:cNvPicPr>
          <p:nvPr/>
        </p:nvPicPr>
        <p:blipFill>
          <a:blip r:embed="rId4"/>
          <a:stretch>
            <a:fillRect/>
          </a:stretch>
        </p:blipFill>
        <p:spPr>
          <a:xfrm>
            <a:off x="6000760" y="1571612"/>
            <a:ext cx="2730254" cy="4857784"/>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заключение</a:t>
            </a:r>
            <a:endParaRPr lang="ru-RU" dirty="0"/>
          </a:p>
        </p:txBody>
      </p:sp>
      <p:sp>
        <p:nvSpPr>
          <p:cNvPr id="3" name="Содержимое 2"/>
          <p:cNvSpPr>
            <a:spLocks noGrp="1"/>
          </p:cNvSpPr>
          <p:nvPr>
            <p:ph idx="1"/>
          </p:nvPr>
        </p:nvSpPr>
        <p:spPr/>
        <p:txBody>
          <a:bodyPr/>
          <a:lstStyle/>
          <a:p>
            <a:r>
              <a:rPr lang="ru-RU" dirty="0" smtClean="0"/>
              <a:t>Данный подъемник имеет преимущество среди заводских в том, что он дешевле, </a:t>
            </a:r>
            <a:r>
              <a:rPr lang="ru-RU" dirty="0" err="1" smtClean="0"/>
              <a:t>распологает</a:t>
            </a:r>
            <a:r>
              <a:rPr lang="ru-RU" dirty="0" smtClean="0"/>
              <a:t> всем заданным ранее параметрам, а так же удобен в эксплуатации.</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VmDUPVuVPy4.jpg"/>
          <p:cNvPicPr>
            <a:picLocks noChangeAspect="1"/>
          </p:cNvPicPr>
          <p:nvPr/>
        </p:nvPicPr>
        <p:blipFill>
          <a:blip r:embed="rId2"/>
          <a:stretch>
            <a:fillRect/>
          </a:stretch>
        </p:blipFill>
        <p:spPr>
          <a:xfrm>
            <a:off x="-32" y="1214422"/>
            <a:ext cx="9144032" cy="5143518"/>
          </a:xfrm>
          <a:prstGeom prst="rect">
            <a:avLst/>
          </a:prstGeom>
        </p:spPr>
      </p:pic>
      <p:sp>
        <p:nvSpPr>
          <p:cNvPr id="4" name="Заголовок 3"/>
          <p:cNvSpPr>
            <a:spLocks noGrp="1"/>
          </p:cNvSpPr>
          <p:nvPr>
            <p:ph type="title"/>
          </p:nvPr>
        </p:nvSpPr>
        <p:spPr>
          <a:xfrm>
            <a:off x="571472" y="0"/>
            <a:ext cx="8229600" cy="1071546"/>
          </a:xfrm>
        </p:spPr>
        <p:txBody>
          <a:bodyPr/>
          <a:lstStyle/>
          <a:p>
            <a:pPr algn="ctr"/>
            <a:r>
              <a:rPr lang="ru-RU" dirty="0" smtClean="0"/>
              <a:t>Спасибо за внимание!</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оглавление</a:t>
            </a:r>
            <a:endParaRPr lang="ru-RU" dirty="0"/>
          </a:p>
        </p:txBody>
      </p:sp>
      <p:sp>
        <p:nvSpPr>
          <p:cNvPr id="3" name="Содержимое 2"/>
          <p:cNvSpPr>
            <a:spLocks noGrp="1"/>
          </p:cNvSpPr>
          <p:nvPr>
            <p:ph idx="1"/>
          </p:nvPr>
        </p:nvSpPr>
        <p:spPr/>
        <p:txBody>
          <a:bodyPr/>
          <a:lstStyle/>
          <a:p>
            <a:pPr lvl="0"/>
            <a:r>
              <a:rPr lang="ru-RU" dirty="0" smtClean="0"/>
              <a:t>Аннотация </a:t>
            </a:r>
          </a:p>
          <a:p>
            <a:pPr lvl="0"/>
            <a:r>
              <a:rPr lang="ru-RU" dirty="0" smtClean="0"/>
              <a:t>Введение. Обоснование возникшей проблемы. Цель и задачи</a:t>
            </a:r>
            <a:endParaRPr lang="ru-RU" dirty="0" smtClean="0"/>
          </a:p>
          <a:p>
            <a:pPr lvl="0"/>
            <a:r>
              <a:rPr lang="ru-RU" dirty="0" smtClean="0"/>
              <a:t>Обзор </a:t>
            </a:r>
            <a:r>
              <a:rPr lang="ru-RU" dirty="0" smtClean="0"/>
              <a:t>лифтов и подъемников</a:t>
            </a:r>
          </a:p>
          <a:p>
            <a:pPr lvl="0"/>
            <a:r>
              <a:rPr lang="ru-RU" dirty="0" smtClean="0"/>
              <a:t>Определение необходимых </a:t>
            </a:r>
            <a:r>
              <a:rPr lang="ru-RU" dirty="0" smtClean="0"/>
              <a:t>параметров. Схема сборки </a:t>
            </a:r>
            <a:endParaRPr lang="ru-RU" dirty="0" smtClean="0"/>
          </a:p>
          <a:p>
            <a:pPr lvl="0"/>
            <a:r>
              <a:rPr lang="ru-RU" dirty="0" smtClean="0"/>
              <a:t>Заключение</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аннотация</a:t>
            </a:r>
            <a:endParaRPr lang="ru-RU" dirty="0"/>
          </a:p>
        </p:txBody>
      </p:sp>
      <p:sp>
        <p:nvSpPr>
          <p:cNvPr id="3" name="Содержимое 2"/>
          <p:cNvSpPr>
            <a:spLocks noGrp="1"/>
          </p:cNvSpPr>
          <p:nvPr>
            <p:ph idx="1"/>
          </p:nvPr>
        </p:nvSpPr>
        <p:spPr/>
        <p:txBody>
          <a:bodyPr/>
          <a:lstStyle/>
          <a:p>
            <a:r>
              <a:rPr lang="ru-RU" dirty="0" smtClean="0"/>
              <a:t>Подъемник предназначен для вертикального перемещения людей с ограниченными физическими возможностями с помощью электромеханической лебедки и подъемной платформы в условиях отсутствия и невозможности обустройства пандуса, что обеспечило беспрепятственный выход инвалида в отсутствии ухаживающих.</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Обоснование возникшей проблемы</a:t>
            </a:r>
            <a:endParaRPr lang="ru-RU" dirty="0"/>
          </a:p>
        </p:txBody>
      </p:sp>
      <p:sp>
        <p:nvSpPr>
          <p:cNvPr id="3" name="Содержимое 2"/>
          <p:cNvSpPr>
            <a:spLocks noGrp="1"/>
          </p:cNvSpPr>
          <p:nvPr>
            <p:ph idx="1"/>
          </p:nvPr>
        </p:nvSpPr>
        <p:spPr>
          <a:xfrm>
            <a:off x="214282" y="1500174"/>
            <a:ext cx="7929618" cy="5143536"/>
          </a:xfrm>
        </p:spPr>
        <p:txBody>
          <a:bodyPr>
            <a:normAutofit fontScale="55000" lnSpcReduction="20000"/>
          </a:bodyPr>
          <a:lstStyle/>
          <a:p>
            <a:r>
              <a:rPr lang="ru-RU" sz="2900" dirty="0" smtClean="0">
                <a:latin typeface="Times New Roman" pitchFamily="18" charset="0"/>
                <a:cs typeface="Times New Roman" pitchFamily="18" charset="0"/>
              </a:rPr>
              <a:t>По статистическим данным 2018 года, в России насчитывается около 15 </a:t>
            </a:r>
            <a:r>
              <a:rPr lang="ru-RU" sz="2900" dirty="0" err="1" smtClean="0">
                <a:latin typeface="Times New Roman" pitchFamily="18" charset="0"/>
                <a:cs typeface="Times New Roman" pitchFamily="18" charset="0"/>
              </a:rPr>
              <a:t>млн</a:t>
            </a:r>
            <a:r>
              <a:rPr lang="ru-RU" sz="2900" dirty="0" smtClean="0">
                <a:latin typeface="Times New Roman" pitchFamily="18" charset="0"/>
                <a:cs typeface="Times New Roman" pitchFamily="18" charset="0"/>
              </a:rPr>
              <a:t> инвалидов, что составляет 10% от общей численности населения. В это сложно поверить, так как в общественных местах встретить инвалида можно нечасто. Виной тому инфраструктура России, абсолютно не адаптированная под нужды людей с ограниченными возможностями. Исправить сложившуюся ситуацию Правительство РФ намерено с помощью федеральной программы «Доступная среда».</a:t>
            </a:r>
            <a:br>
              <a:rPr lang="ru-RU" sz="2900" dirty="0" smtClean="0">
                <a:latin typeface="Times New Roman" pitchFamily="18" charset="0"/>
                <a:cs typeface="Times New Roman" pitchFamily="18" charset="0"/>
              </a:rPr>
            </a:br>
            <a:r>
              <a:rPr lang="ru-RU" sz="2900" dirty="0" smtClean="0">
                <a:latin typeface="Times New Roman" pitchFamily="18" charset="0"/>
                <a:cs typeface="Times New Roman" pitchFamily="18" charset="0"/>
              </a:rPr>
              <a:t>        Проектирование новых зданий и модернизация уже существующих с учетом потребностей инвалидов. Это пандусы и лифты для свободного передвижения малоподвижных граждан, создание дополнительных баннеров, упрощающих поиск нужного объекта, и т. п. К сожалению, эта программа не может добраться до отдаленных и небольших поселений, или может, но для частных домов не предусмотрена. Мы тоже столкнулись с этой проблемой. У меня есть прабабушка, которая живет с моей бабушкой. Прабабушка передвигается только на инвалидной коляске и ее транспортировка довольно проблематична. Не смотря на то, что вокруг живет много людей, внуки, правнуки и дети, в нужный момент их не оказывается рядом и бабушке приходится вывозить ее самостоятельно. Раньше она использовала деревянный пандус, но после того, как прабабушку роняли из коляски на бетонную плиту, было принято решение изменить способ подъема. На просторах Интернета существует множество видов оборудования, лифтов, подъемников и прочего, но оно стоит очень дорого. Например, подъемник, перемещающий человека на высоту 1 м. стоит порядка 200 тыс. рублей. Поэтому, мы решили сделать такой подъемник своими силами. </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85729"/>
            <a:ext cx="4143372" cy="5857916"/>
          </a:xfrm>
        </p:spPr>
        <p:txBody>
          <a:bodyPr/>
          <a:lstStyle/>
          <a:p>
            <a:endParaRPr lang="ru-RU" dirty="0"/>
          </a:p>
        </p:txBody>
      </p:sp>
      <p:sp>
        <p:nvSpPr>
          <p:cNvPr id="3" name="Подзаголовок 2"/>
          <p:cNvSpPr>
            <a:spLocks noGrp="1"/>
          </p:cNvSpPr>
          <p:nvPr>
            <p:ph type="subTitle" idx="1"/>
          </p:nvPr>
        </p:nvSpPr>
        <p:spPr>
          <a:xfrm>
            <a:off x="4929190" y="0"/>
            <a:ext cx="4214810" cy="6858000"/>
          </a:xfrm>
        </p:spPr>
        <p:txBody>
          <a:bodyPr>
            <a:normAutofit/>
          </a:bodyPr>
          <a:lstStyle/>
          <a:p>
            <a:pPr algn="ctr"/>
            <a:r>
              <a:rPr lang="ru-RU" dirty="0" smtClean="0"/>
              <a:t>Гидравлические </a:t>
            </a:r>
            <a:r>
              <a:rPr lang="ru-RU" dirty="0"/>
              <a:t>грузовые подъемники Gidrolast </a:t>
            </a:r>
            <a:r>
              <a:rPr lang="ru-RU" dirty="0" smtClean="0"/>
              <a:t>L.</a:t>
            </a:r>
          </a:p>
          <a:p>
            <a:endParaRPr lang="ru-RU" dirty="0" smtClean="0"/>
          </a:p>
          <a:p>
            <a:endParaRPr lang="ru-RU" dirty="0"/>
          </a:p>
          <a:p>
            <a:pPr algn="l"/>
            <a:r>
              <a:rPr lang="ru-RU" dirty="0" smtClean="0"/>
              <a:t>Грузоподъемность, кг: 500</a:t>
            </a:r>
          </a:p>
          <a:p>
            <a:pPr algn="l"/>
            <a:r>
              <a:rPr lang="ru-RU" dirty="0" smtClean="0"/>
              <a:t>Длина платформы, мм: 800</a:t>
            </a:r>
          </a:p>
          <a:p>
            <a:pPr algn="l"/>
            <a:r>
              <a:rPr lang="ru-RU" dirty="0" smtClean="0"/>
              <a:t>Ширина платформы, мм: 600</a:t>
            </a:r>
          </a:p>
          <a:p>
            <a:pPr algn="l"/>
            <a:r>
              <a:rPr lang="ru-RU" dirty="0" smtClean="0"/>
              <a:t>Ход подъемника, мм: от 3000 до 15000</a:t>
            </a:r>
          </a:p>
          <a:p>
            <a:pPr algn="l"/>
            <a:r>
              <a:rPr lang="ru-RU" dirty="0" smtClean="0"/>
              <a:t>Минимальная высота, мм: 150</a:t>
            </a:r>
          </a:p>
          <a:p>
            <a:pPr algn="l"/>
            <a:r>
              <a:rPr lang="ru-RU" dirty="0" smtClean="0"/>
              <a:t>Цена:  100 000р.</a:t>
            </a:r>
            <a:endParaRPr lang="ru-RU" dirty="0"/>
          </a:p>
        </p:txBody>
      </p:sp>
      <p:pic>
        <p:nvPicPr>
          <p:cNvPr id="4" name="Рисунок 3" descr="лорпа.jpg"/>
          <p:cNvPicPr>
            <a:picLocks noChangeAspect="1"/>
          </p:cNvPicPr>
          <p:nvPr/>
        </p:nvPicPr>
        <p:blipFill>
          <a:blip r:embed="rId2"/>
          <a:stretch>
            <a:fillRect/>
          </a:stretch>
        </p:blipFill>
        <p:spPr>
          <a:xfrm>
            <a:off x="0" y="0"/>
            <a:ext cx="4389120" cy="6858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Лестничный подъемник SANO PT UNI 130</a:t>
            </a:r>
          </a:p>
        </p:txBody>
      </p:sp>
      <p:sp>
        <p:nvSpPr>
          <p:cNvPr id="4" name="Текст 3"/>
          <p:cNvSpPr>
            <a:spLocks noGrp="1"/>
          </p:cNvSpPr>
          <p:nvPr>
            <p:ph type="body" idx="2"/>
          </p:nvPr>
        </p:nvSpPr>
        <p:spPr>
          <a:xfrm>
            <a:off x="457200" y="1497416"/>
            <a:ext cx="3186106" cy="5360584"/>
          </a:xfrm>
        </p:spPr>
        <p:txBody>
          <a:bodyPr>
            <a:normAutofit/>
          </a:bodyPr>
          <a:lstStyle/>
          <a:p>
            <a:r>
              <a:rPr lang="ru-RU" sz="1600" dirty="0" smtClean="0">
                <a:latin typeface="Times New Roman" pitchFamily="18" charset="0"/>
                <a:cs typeface="Times New Roman" pitchFamily="18" charset="0"/>
              </a:rPr>
              <a:t>Высота, </a:t>
            </a:r>
            <a:r>
              <a:rPr lang="ru-RU" sz="1600" dirty="0">
                <a:latin typeface="Times New Roman" pitchFamily="18" charset="0"/>
                <a:cs typeface="Times New Roman" pitchFamily="18" charset="0"/>
              </a:rPr>
              <a:t>макс: 1600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Ширина, макс: 760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Длина. макс: 735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Ширина колеи: 297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Угол </a:t>
            </a:r>
            <a:r>
              <a:rPr lang="ru-RU" sz="1600" dirty="0" smtClean="0">
                <a:latin typeface="Times New Roman" pitchFamily="18" charset="0"/>
                <a:cs typeface="Times New Roman" pitchFamily="18" charset="0"/>
              </a:rPr>
              <a:t>наклона </a:t>
            </a:r>
            <a:r>
              <a:rPr lang="ru-RU" sz="1600" dirty="0">
                <a:latin typeface="Times New Roman" pitchFamily="18" charset="0"/>
                <a:cs typeface="Times New Roman" pitchFamily="18" charset="0"/>
              </a:rPr>
              <a:t>лестницы: 45°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Высота ступени: 205 мм - 220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Грузоподъемность: 130 кг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Вес: 27,6 кг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Площадка для разворота: 1100 мм </a:t>
            </a:r>
            <a:r>
              <a:rPr lang="ru-RU" sz="1600" dirty="0" smtClean="0">
                <a:latin typeface="Times New Roman" pitchFamily="18" charset="0"/>
                <a:cs typeface="Times New Roman" pitchFamily="18" charset="0"/>
              </a:rPr>
              <a:t>Х </a:t>
            </a:r>
            <a:r>
              <a:rPr lang="ru-RU" sz="1600" dirty="0">
                <a:latin typeface="Times New Roman" pitchFamily="18" charset="0"/>
                <a:cs typeface="Times New Roman" pitchFamily="18" charset="0"/>
              </a:rPr>
              <a:t>900 мм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Производитель: SANO Transportgeraete GmbH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a:latin typeface="Times New Roman" pitchFamily="18" charset="0"/>
                <a:cs typeface="Times New Roman" pitchFamily="18" charset="0"/>
              </a:rPr>
              <a:t>Страна: </a:t>
            </a:r>
            <a:r>
              <a:rPr lang="ru-RU" sz="1600" dirty="0" smtClean="0">
                <a:latin typeface="Times New Roman" pitchFamily="18" charset="0"/>
                <a:cs typeface="Times New Roman" pitchFamily="18" charset="0"/>
              </a:rPr>
              <a:t>Австрия</a:t>
            </a:r>
          </a:p>
          <a:p>
            <a:r>
              <a:rPr lang="ru-RU" sz="1600" dirty="0" smtClean="0">
                <a:latin typeface="Times New Roman" pitchFamily="18" charset="0"/>
                <a:cs typeface="Times New Roman" pitchFamily="18" charset="0"/>
              </a:rPr>
              <a:t>Цена: 260 000р.</a:t>
            </a:r>
            <a:endParaRPr lang="ru-RU" sz="1600" dirty="0">
              <a:latin typeface="Times New Roman" pitchFamily="18" charset="0"/>
              <a:cs typeface="Times New Roman" pitchFamily="18" charset="0"/>
            </a:endParaRPr>
          </a:p>
        </p:txBody>
      </p:sp>
      <p:pic>
        <p:nvPicPr>
          <p:cNvPr id="5" name="Содержимое 4" descr="лопсм.jpg"/>
          <p:cNvPicPr>
            <a:picLocks noGrp="1" noChangeAspect="1"/>
          </p:cNvPicPr>
          <p:nvPr>
            <p:ph sz="half" idx="1"/>
          </p:nvPr>
        </p:nvPicPr>
        <p:blipFill>
          <a:blip r:embed="rId2"/>
          <a:stretch>
            <a:fillRect/>
          </a:stretch>
        </p:blipFill>
        <p:spPr>
          <a:xfrm>
            <a:off x="4500562" y="1285860"/>
            <a:ext cx="2829956" cy="4371975"/>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Gidrolast LX500.10.0</a:t>
            </a:r>
            <a:br>
              <a:rPr lang="en-US" dirty="0"/>
            </a:br>
            <a:endParaRPr lang="ru-RU" dirty="0"/>
          </a:p>
        </p:txBody>
      </p:sp>
      <p:sp>
        <p:nvSpPr>
          <p:cNvPr id="4" name="Текст 3"/>
          <p:cNvSpPr>
            <a:spLocks noGrp="1"/>
          </p:cNvSpPr>
          <p:nvPr>
            <p:ph type="body" idx="2"/>
          </p:nvPr>
        </p:nvSpPr>
        <p:spPr>
          <a:xfrm>
            <a:off x="142844" y="1497416"/>
            <a:ext cx="3143272" cy="4931980"/>
          </a:xfrm>
        </p:spPr>
        <p:txBody>
          <a:bodyPr>
            <a:normAutofit/>
          </a:bodyPr>
          <a:lstStyle/>
          <a:p>
            <a:r>
              <a:rPr lang="ru-RU" sz="1600" b="1" dirty="0" smtClean="0">
                <a:latin typeface="Times New Roman" pitchFamily="18" charset="0"/>
                <a:cs typeface="Times New Roman" pitchFamily="18" charset="0"/>
              </a:rPr>
              <a:t>Грузоподъемность:</a:t>
            </a:r>
            <a:r>
              <a:rPr lang="ru-RU" sz="1600" dirty="0" smtClean="0">
                <a:latin typeface="Times New Roman" pitchFamily="18" charset="0"/>
                <a:cs typeface="Times New Roman" pitchFamily="18" charset="0"/>
              </a:rPr>
              <a:t>500 кг</a:t>
            </a:r>
          </a:p>
          <a:p>
            <a:r>
              <a:rPr lang="ru-RU" sz="1600" b="1" dirty="0" smtClean="0">
                <a:latin typeface="Times New Roman" pitchFamily="18" charset="0"/>
                <a:cs typeface="Times New Roman" pitchFamily="18" charset="0"/>
              </a:rPr>
              <a:t>Размер платформы:</a:t>
            </a:r>
            <a:r>
              <a:rPr lang="ru-RU" sz="1600" dirty="0" smtClean="0">
                <a:latin typeface="Times New Roman" pitchFamily="18" charset="0"/>
                <a:cs typeface="Times New Roman" pitchFamily="18" charset="0"/>
              </a:rPr>
              <a:t>1500х1200 мм</a:t>
            </a:r>
          </a:p>
          <a:p>
            <a:r>
              <a:rPr lang="ru-RU" sz="1600" b="1" dirty="0" smtClean="0">
                <a:latin typeface="Times New Roman" pitchFamily="18" charset="0"/>
                <a:cs typeface="Times New Roman" pitchFamily="18" charset="0"/>
              </a:rPr>
              <a:t>Ход стола:</a:t>
            </a:r>
            <a:r>
              <a:rPr lang="ru-RU" sz="1600" dirty="0" smtClean="0">
                <a:latin typeface="Times New Roman" pitchFamily="18" charset="0"/>
                <a:cs typeface="Times New Roman" pitchFamily="18" charset="0"/>
              </a:rPr>
              <a:t>1120 мм</a:t>
            </a:r>
          </a:p>
          <a:p>
            <a:r>
              <a:rPr lang="ru-RU" sz="1600" b="1" dirty="0" smtClean="0">
                <a:latin typeface="Times New Roman" pitchFamily="18" charset="0"/>
                <a:cs typeface="Times New Roman" pitchFamily="18" charset="0"/>
              </a:rPr>
              <a:t>Высота в сложенном состоянии:</a:t>
            </a:r>
            <a:r>
              <a:rPr lang="ru-RU" sz="1600" dirty="0" smtClean="0">
                <a:latin typeface="Times New Roman" pitchFamily="18" charset="0"/>
                <a:cs typeface="Times New Roman" pitchFamily="18" charset="0"/>
              </a:rPr>
              <a:t>100 мм</a:t>
            </a:r>
          </a:p>
          <a:p>
            <a:r>
              <a:rPr lang="ru-RU" sz="1600" b="1" dirty="0" smtClean="0">
                <a:latin typeface="Times New Roman" pitchFamily="18" charset="0"/>
                <a:cs typeface="Times New Roman" pitchFamily="18" charset="0"/>
              </a:rPr>
              <a:t>Максимальная высота в разложенном состоянии:</a:t>
            </a:r>
            <a:r>
              <a:rPr lang="ru-RU" sz="1600" dirty="0" smtClean="0">
                <a:latin typeface="Times New Roman" pitchFamily="18" charset="0"/>
                <a:cs typeface="Times New Roman" pitchFamily="18" charset="0"/>
              </a:rPr>
              <a:t>1220 мм</a:t>
            </a:r>
          </a:p>
          <a:p>
            <a:r>
              <a:rPr lang="ru-RU" sz="1600" b="1" dirty="0" smtClean="0">
                <a:latin typeface="Times New Roman" pitchFamily="18" charset="0"/>
                <a:cs typeface="Times New Roman" pitchFamily="18" charset="0"/>
              </a:rPr>
              <a:t>Время подъёма:</a:t>
            </a:r>
            <a:r>
              <a:rPr lang="ru-RU" sz="1600" dirty="0" smtClean="0">
                <a:latin typeface="Times New Roman" pitchFamily="18" charset="0"/>
                <a:cs typeface="Times New Roman" pitchFamily="18" charset="0"/>
              </a:rPr>
              <a:t>12 сек</a:t>
            </a:r>
          </a:p>
          <a:p>
            <a:r>
              <a:rPr lang="ru-RU" sz="1600" b="1" dirty="0" smtClean="0">
                <a:latin typeface="Times New Roman" pitchFamily="18" charset="0"/>
                <a:cs typeface="Times New Roman" pitchFamily="18" charset="0"/>
              </a:rPr>
              <a:t>Масса:</a:t>
            </a:r>
            <a:r>
              <a:rPr lang="ru-RU" sz="1600" dirty="0" smtClean="0">
                <a:latin typeface="Times New Roman" pitchFamily="18" charset="0"/>
                <a:cs typeface="Times New Roman" pitchFamily="18" charset="0"/>
              </a:rPr>
              <a:t>600 кг</a:t>
            </a:r>
          </a:p>
          <a:p>
            <a:r>
              <a:rPr lang="ru-RU" sz="1600" b="1" dirty="0" smtClean="0">
                <a:latin typeface="Times New Roman" pitchFamily="18" charset="0"/>
                <a:cs typeface="Times New Roman" pitchFamily="18" charset="0"/>
              </a:rPr>
              <a:t>Цена с НДС:140 000 рублей</a:t>
            </a:r>
            <a:endParaRPr lang="ru-RU" sz="1600" dirty="0">
              <a:latin typeface="Times New Roman" pitchFamily="18" charset="0"/>
              <a:cs typeface="Times New Roman" pitchFamily="18" charset="0"/>
            </a:endParaRPr>
          </a:p>
        </p:txBody>
      </p:sp>
      <p:pic>
        <p:nvPicPr>
          <p:cNvPr id="5" name="Содержимое 4" descr="bTE-31-e1491955396484.jpg"/>
          <p:cNvPicPr>
            <a:picLocks noGrp="1" noChangeAspect="1"/>
          </p:cNvPicPr>
          <p:nvPr>
            <p:ph sz="half" idx="1"/>
          </p:nvPr>
        </p:nvPicPr>
        <p:blipFill>
          <a:blip r:embed="rId2"/>
          <a:srcRect l="2748" r="44942" b="23214"/>
          <a:stretch>
            <a:fillRect/>
          </a:stretch>
        </p:blipFill>
        <p:spPr>
          <a:xfrm>
            <a:off x="3286117" y="1428736"/>
            <a:ext cx="4714908" cy="4572032"/>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4643470" cy="714380"/>
          </a:xfrm>
        </p:spPr>
        <p:txBody>
          <a:bodyPr/>
          <a:lstStyle/>
          <a:p>
            <a:r>
              <a:rPr lang="en-US" dirty="0"/>
              <a:t>H</a:t>
            </a:r>
            <a:r>
              <a:rPr lang="en-US" dirty="0" smtClean="0"/>
              <a:t>armar SL600-HD</a:t>
            </a:r>
            <a:endParaRPr lang="ru-RU" dirty="0"/>
          </a:p>
        </p:txBody>
      </p:sp>
      <p:sp>
        <p:nvSpPr>
          <p:cNvPr id="4" name="Текст 3"/>
          <p:cNvSpPr>
            <a:spLocks noGrp="1"/>
          </p:cNvSpPr>
          <p:nvPr>
            <p:ph type="body" idx="2"/>
          </p:nvPr>
        </p:nvSpPr>
        <p:spPr>
          <a:xfrm>
            <a:off x="142844" y="1214422"/>
            <a:ext cx="3571900" cy="4840303"/>
          </a:xfrm>
        </p:spPr>
        <p:txBody>
          <a:bodyPr>
            <a:noAutofit/>
          </a:bodyPr>
          <a:lstStyle/>
          <a:p>
            <a:pPr fontAlgn="base"/>
            <a:r>
              <a:rPr lang="ru-RU" sz="1600" dirty="0" smtClean="0">
                <a:latin typeface="Times New Roman" pitchFamily="18" charset="0"/>
                <a:cs typeface="Times New Roman" pitchFamily="18" charset="0"/>
              </a:rPr>
              <a:t>Грузоподъемность: 600 </a:t>
            </a:r>
            <a:r>
              <a:rPr lang="ru-RU" sz="1600" dirty="0">
                <a:latin typeface="Times New Roman" pitchFamily="18" charset="0"/>
                <a:cs typeface="Times New Roman" pitchFamily="18" charset="0"/>
              </a:rPr>
              <a:t>фунтов (272 кг)</a:t>
            </a:r>
          </a:p>
          <a:p>
            <a:pPr fontAlgn="base"/>
            <a:r>
              <a:rPr lang="ru-RU" sz="1600" dirty="0">
                <a:latin typeface="Times New Roman" pitchFamily="18" charset="0"/>
                <a:cs typeface="Times New Roman" pitchFamily="18" charset="0"/>
              </a:rPr>
              <a:t>Размер </a:t>
            </a:r>
            <a:r>
              <a:rPr lang="ru-RU" sz="1600" dirty="0" smtClean="0">
                <a:latin typeface="Times New Roman" pitchFamily="18" charset="0"/>
                <a:cs typeface="Times New Roman" pitchFamily="18" charset="0"/>
              </a:rPr>
              <a:t>сиденья: 19 </a:t>
            </a:r>
            <a:r>
              <a:rPr lang="ru-RU" sz="1600" dirty="0">
                <a:latin typeface="Times New Roman" pitchFamily="18" charset="0"/>
                <a:cs typeface="Times New Roman" pitchFamily="18" charset="0"/>
              </a:rPr>
              <a:t>"Ш </a:t>
            </a:r>
            <a:r>
              <a:rPr lang="ru-RU" sz="1600" dirty="0" smtClean="0">
                <a:latin typeface="Times New Roman" pitchFamily="18" charset="0"/>
                <a:cs typeface="Times New Roman" pitchFamily="18" charset="0"/>
              </a:rPr>
              <a:t>Х </a:t>
            </a:r>
            <a:r>
              <a:rPr lang="ru-RU" sz="1600" dirty="0">
                <a:latin typeface="Times New Roman" pitchFamily="18" charset="0"/>
                <a:cs typeface="Times New Roman" pitchFamily="18" charset="0"/>
              </a:rPr>
              <a:t>16" Д </a:t>
            </a:r>
            <a:r>
              <a:rPr lang="ru-RU" sz="1600" dirty="0" smtClean="0">
                <a:latin typeface="Times New Roman" pitchFamily="18" charset="0"/>
                <a:cs typeface="Times New Roman" pitchFamily="18" charset="0"/>
              </a:rPr>
              <a:t>Х </a:t>
            </a:r>
            <a:r>
              <a:rPr lang="ru-RU" sz="1600" dirty="0">
                <a:latin typeface="Times New Roman" pitchFamily="18" charset="0"/>
                <a:cs typeface="Times New Roman" pitchFamily="18" charset="0"/>
              </a:rPr>
              <a:t>18 "В</a:t>
            </a:r>
          </a:p>
          <a:p>
            <a:pPr fontAlgn="base"/>
            <a:r>
              <a:rPr lang="ru-RU" sz="1600" dirty="0" smtClean="0">
                <a:latin typeface="Times New Roman" pitchFamily="18" charset="0"/>
                <a:cs typeface="Times New Roman" pitchFamily="18" charset="0"/>
              </a:rPr>
              <a:t>Скорость: 14 </a:t>
            </a:r>
            <a:r>
              <a:rPr lang="ru-RU" sz="1600" dirty="0">
                <a:latin typeface="Times New Roman" pitchFamily="18" charset="0"/>
                <a:cs typeface="Times New Roman" pitchFamily="18" charset="0"/>
              </a:rPr>
              <a:t>FPM</a:t>
            </a:r>
          </a:p>
          <a:p>
            <a:pPr fontAlgn="base"/>
            <a:r>
              <a:rPr lang="ru-RU" sz="1600" dirty="0">
                <a:latin typeface="Times New Roman" pitchFamily="18" charset="0"/>
                <a:cs typeface="Times New Roman" pitchFamily="18" charset="0"/>
              </a:rPr>
              <a:t>Сложенная </a:t>
            </a:r>
            <a:r>
              <a:rPr lang="ru-RU" sz="1600" dirty="0" smtClean="0">
                <a:latin typeface="Times New Roman" pitchFamily="18" charset="0"/>
                <a:cs typeface="Times New Roman" pitchFamily="18" charset="0"/>
              </a:rPr>
              <a:t>ширина: 17</a:t>
            </a:r>
            <a:r>
              <a:rPr lang="ru-RU" sz="1600" dirty="0">
                <a:latin typeface="Times New Roman" pitchFamily="18" charset="0"/>
                <a:cs typeface="Times New Roman" pitchFamily="18" charset="0"/>
              </a:rPr>
              <a:t>"</a:t>
            </a:r>
          </a:p>
          <a:p>
            <a:pPr fontAlgn="base"/>
            <a:r>
              <a:rPr lang="ru-RU" sz="1600" dirty="0">
                <a:latin typeface="Times New Roman" pitchFamily="18" charset="0"/>
                <a:cs typeface="Times New Roman" pitchFamily="18" charset="0"/>
              </a:rPr>
              <a:t>Длина </a:t>
            </a:r>
            <a:r>
              <a:rPr lang="ru-RU" sz="1600" dirty="0" smtClean="0">
                <a:latin typeface="Times New Roman" pitchFamily="18" charset="0"/>
                <a:cs typeface="Times New Roman" pitchFamily="18" charset="0"/>
              </a:rPr>
              <a:t>трека: 15'6 </a:t>
            </a:r>
            <a:r>
              <a:rPr lang="ru-RU" sz="1600" dirty="0">
                <a:latin typeface="Times New Roman" pitchFamily="18" charset="0"/>
                <a:cs typeface="Times New Roman" pitchFamily="18" charset="0"/>
              </a:rPr>
              <a:t>"Стандарт; до 40 '</a:t>
            </a:r>
          </a:p>
          <a:p>
            <a:pPr fontAlgn="base"/>
            <a:r>
              <a:rPr lang="ru-RU" sz="1600" dirty="0" smtClean="0">
                <a:latin typeface="Times New Roman" pitchFamily="18" charset="0"/>
                <a:cs typeface="Times New Roman" pitchFamily="18" charset="0"/>
              </a:rPr>
              <a:t>Мощность: 24 </a:t>
            </a:r>
            <a:r>
              <a:rPr lang="ru-RU" sz="1600" dirty="0">
                <a:latin typeface="Times New Roman" pitchFamily="18" charset="0"/>
                <a:cs typeface="Times New Roman" pitchFamily="18" charset="0"/>
              </a:rPr>
              <a:t>В постоянного тока</a:t>
            </a:r>
          </a:p>
          <a:p>
            <a:pPr fontAlgn="base"/>
            <a:r>
              <a:rPr lang="ru-RU" sz="1600" dirty="0">
                <a:latin typeface="Times New Roman" pitchFamily="18" charset="0"/>
                <a:cs typeface="Times New Roman" pitchFamily="18" charset="0"/>
              </a:rPr>
              <a:t>Пределы </a:t>
            </a:r>
            <a:r>
              <a:rPr lang="ru-RU" sz="1600" dirty="0" smtClean="0">
                <a:latin typeface="Times New Roman" pitchFamily="18" charset="0"/>
                <a:cs typeface="Times New Roman" pitchFamily="18" charset="0"/>
              </a:rPr>
              <a:t>наклона: 32 </a:t>
            </a:r>
            <a:r>
              <a:rPr lang="ru-RU" sz="1600" dirty="0">
                <a:latin typeface="Times New Roman" pitchFamily="18" charset="0"/>
                <a:cs typeface="Times New Roman" pitchFamily="18" charset="0"/>
              </a:rPr>
              <a:t>° - 45 °</a:t>
            </a:r>
          </a:p>
          <a:p>
            <a:pPr fontAlgn="base"/>
            <a:r>
              <a:rPr lang="ru-RU" sz="1600" dirty="0" smtClean="0">
                <a:latin typeface="Times New Roman" pitchFamily="18" charset="0"/>
                <a:cs typeface="Times New Roman" pitchFamily="18" charset="0"/>
              </a:rPr>
              <a:t>Система привода: нейлоновый </a:t>
            </a:r>
            <a:r>
              <a:rPr lang="ru-RU" sz="1600" dirty="0">
                <a:latin typeface="Times New Roman" pitchFamily="18" charset="0"/>
                <a:cs typeface="Times New Roman" pitchFamily="18" charset="0"/>
              </a:rPr>
              <a:t>полимерный спиральный червячный редуктор</a:t>
            </a:r>
          </a:p>
          <a:p>
            <a:pPr fontAlgn="base"/>
            <a:r>
              <a:rPr lang="ru-RU" sz="1600" dirty="0">
                <a:latin typeface="Times New Roman" pitchFamily="18" charset="0"/>
                <a:cs typeface="Times New Roman" pitchFamily="18" charset="0"/>
              </a:rPr>
              <a:t>Особенности </a:t>
            </a:r>
            <a:r>
              <a:rPr lang="ru-RU" sz="1600" dirty="0" smtClean="0">
                <a:latin typeface="Times New Roman" pitchFamily="18" charset="0"/>
                <a:cs typeface="Times New Roman" pitchFamily="18" charset="0"/>
              </a:rPr>
              <a:t>безопасности:</a:t>
            </a:r>
            <a:endParaRPr lang="ru-RU" sz="1600" dirty="0">
              <a:latin typeface="Times New Roman" pitchFamily="18" charset="0"/>
              <a:cs typeface="Times New Roman" pitchFamily="18" charset="0"/>
            </a:endParaRPr>
          </a:p>
          <a:p>
            <a:pPr fontAlgn="base"/>
            <a:r>
              <a:rPr lang="ru-RU" sz="1600" dirty="0">
                <a:latin typeface="Times New Roman" pitchFamily="18" charset="0"/>
                <a:cs typeface="Times New Roman" pitchFamily="18" charset="0"/>
              </a:rPr>
              <a:t>• Датчики препятствий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Блокировка поворотного сиденья на 85 °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Ремень безопасности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 Центробежный тормоз с превышением скорости</a:t>
            </a:r>
          </a:p>
          <a:p>
            <a:r>
              <a:rPr lang="ru-RU" sz="1600" dirty="0" smtClean="0">
                <a:latin typeface="Times New Roman" pitchFamily="18" charset="0"/>
                <a:cs typeface="Times New Roman" pitchFamily="18" charset="0"/>
              </a:rPr>
              <a:t>Цена: 397 400р.</a:t>
            </a:r>
            <a:endParaRPr lang="ru-RU" sz="1600" dirty="0">
              <a:latin typeface="Times New Roman" pitchFamily="18" charset="0"/>
              <a:cs typeface="Times New Roman" pitchFamily="18" charset="0"/>
            </a:endParaRPr>
          </a:p>
        </p:txBody>
      </p:sp>
      <p:pic>
        <p:nvPicPr>
          <p:cNvPr id="7" name="Содержимое 6" descr="mci8HBKZG6STrHr77e-2fvQ.jpg"/>
          <p:cNvPicPr>
            <a:picLocks noGrp="1" noChangeAspect="1"/>
          </p:cNvPicPr>
          <p:nvPr>
            <p:ph sz="half" idx="1"/>
          </p:nvPr>
        </p:nvPicPr>
        <p:blipFill>
          <a:blip r:embed="rId2"/>
          <a:stretch>
            <a:fillRect/>
          </a:stretch>
        </p:blipFill>
        <p:spPr>
          <a:xfrm>
            <a:off x="4429124" y="571481"/>
            <a:ext cx="3714744" cy="5609512"/>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428604"/>
            <a:ext cx="4995486" cy="1061072"/>
          </a:xfrm>
        </p:spPr>
        <p:txBody>
          <a:bodyPr>
            <a:normAutofit fontScale="90000"/>
          </a:bodyPr>
          <a:lstStyle/>
          <a:p>
            <a:r>
              <a:rPr lang="en-US" b="0" dirty="0" smtClean="0"/>
              <a:t> </a:t>
            </a:r>
            <a:r>
              <a:rPr lang="ru-RU" dirty="0"/>
              <a:t>Передвижной подъемник </a:t>
            </a:r>
            <a:br>
              <a:rPr lang="ru-RU" dirty="0"/>
            </a:br>
            <a:r>
              <a:rPr lang="en-US" dirty="0" smtClean="0"/>
              <a:t>   Veer </a:t>
            </a:r>
            <a:r>
              <a:rPr lang="en-US" dirty="0"/>
              <a:t>Flamingo</a:t>
            </a:r>
            <a:r>
              <a:rPr lang="en-US" b="0" dirty="0"/>
              <a:t/>
            </a:r>
            <a:br>
              <a:rPr lang="en-US" b="0" dirty="0"/>
            </a:br>
            <a:endParaRPr lang="ru-RU" dirty="0"/>
          </a:p>
        </p:txBody>
      </p:sp>
      <p:sp>
        <p:nvSpPr>
          <p:cNvPr id="4" name="Текст 3"/>
          <p:cNvSpPr>
            <a:spLocks noGrp="1"/>
          </p:cNvSpPr>
          <p:nvPr>
            <p:ph type="body" idx="2"/>
          </p:nvPr>
        </p:nvSpPr>
        <p:spPr>
          <a:xfrm>
            <a:off x="285720" y="1928802"/>
            <a:ext cx="4500594" cy="4574790"/>
          </a:xfrm>
        </p:spPr>
        <p:txBody>
          <a:bodyPr>
            <a:noAutofit/>
          </a:bodyPr>
          <a:lstStyle/>
          <a:p>
            <a:r>
              <a:rPr lang="ru-RU" sz="1600" dirty="0" smtClean="0">
                <a:latin typeface="Times New Roman" pitchFamily="18" charset="0"/>
                <a:cs typeface="Times New Roman" pitchFamily="18" charset="0"/>
              </a:rPr>
              <a:t>Производитель:</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ООО "Научно-производственная корпорация "Подъемные платформы“</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Отгрузка:</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от 18 часов</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Грузоподъемность:</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175 кг</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Высота подъема:</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до 1260 мм</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Применение:</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для личных нужд</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Тип привода:</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Гидравлический</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Комплектация:</a:t>
            </a:r>
            <a:r>
              <a:rPr lang="en-US" sz="1600" dirty="0" smtClean="0">
                <a:latin typeface="Times New Roman" pitchFamily="18" charset="0"/>
                <a:cs typeface="Times New Roman" pitchFamily="18" charset="0"/>
              </a:rPr>
              <a:t> </a:t>
            </a:r>
          </a:p>
          <a:p>
            <a:r>
              <a:rPr lang="ru-RU" sz="1600" dirty="0" smtClean="0">
                <a:latin typeface="Times New Roman" pitchFamily="18" charset="0"/>
                <a:cs typeface="Times New Roman" pitchFamily="18" charset="0"/>
              </a:rPr>
              <a:t>Каждый подъемник комплектуется набором инструмента для сборки. </a:t>
            </a:r>
          </a:p>
          <a:p>
            <a:r>
              <a:rPr lang="ru-RU" sz="1600" dirty="0" smtClean="0">
                <a:latin typeface="Times New Roman" pitchFamily="18" charset="0"/>
                <a:cs typeface="Times New Roman" pitchFamily="18" charset="0"/>
              </a:rPr>
              <a:t>Масса (в сборе): 36 кг</a:t>
            </a:r>
          </a:p>
          <a:p>
            <a:r>
              <a:rPr lang="ru-RU" sz="1600" dirty="0" smtClean="0">
                <a:latin typeface="Times New Roman" pitchFamily="18" charset="0"/>
                <a:cs typeface="Times New Roman" pitchFamily="18" charset="0"/>
              </a:rPr>
              <a:t>Цена: 30 000р.</a:t>
            </a:r>
            <a:endParaRPr lang="ru-RU" sz="1600" dirty="0">
              <a:latin typeface="Times New Roman" pitchFamily="18" charset="0"/>
              <a:cs typeface="Times New Roman" pitchFamily="18" charset="0"/>
            </a:endParaRPr>
          </a:p>
        </p:txBody>
      </p:sp>
      <p:pic>
        <p:nvPicPr>
          <p:cNvPr id="5" name="Содержимое 4" descr="5acd6efa61a4c391993297.jpg"/>
          <p:cNvPicPr>
            <a:picLocks noGrp="1" noChangeAspect="1"/>
          </p:cNvPicPr>
          <p:nvPr>
            <p:ph sz="half" idx="1"/>
          </p:nvPr>
        </p:nvPicPr>
        <p:blipFill>
          <a:blip r:embed="rId2"/>
          <a:stretch>
            <a:fillRect/>
          </a:stretch>
        </p:blipFill>
        <p:spPr>
          <a:xfrm>
            <a:off x="4143371" y="2214554"/>
            <a:ext cx="3975951" cy="4643446"/>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1526</TotalTime>
  <Words>405</Words>
  <Application>Microsoft Office PowerPoint</Application>
  <PresentationFormat>Экран (4:3)</PresentationFormat>
  <Paragraphs>67</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Изящная</vt:lpstr>
      <vt:lpstr>Подъемник для людей с ограниченными физическими возможностями «Надежда»</vt:lpstr>
      <vt:lpstr>оглавление</vt:lpstr>
      <vt:lpstr>аннотация</vt:lpstr>
      <vt:lpstr>Обоснование возникшей проблемы</vt:lpstr>
      <vt:lpstr>Слайд 5</vt:lpstr>
      <vt:lpstr>Лестничный подъемник SANO PT UNI 130</vt:lpstr>
      <vt:lpstr>Gidrolast LX500.10.0 </vt:lpstr>
      <vt:lpstr>Harmar SL600-HD</vt:lpstr>
      <vt:lpstr> Передвижной подъемник     Veer Flamingo </vt:lpstr>
      <vt:lpstr>Наклонная подъемная платформа Veara EasyTrap </vt:lpstr>
      <vt:lpstr>Процесс создания</vt:lpstr>
      <vt:lpstr>заключение</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Школа</dc:creator>
  <cp:lastModifiedBy>Школа</cp:lastModifiedBy>
  <cp:revision>21</cp:revision>
  <dcterms:created xsi:type="dcterms:W3CDTF">2019-02-19T17:15:33Z</dcterms:created>
  <dcterms:modified xsi:type="dcterms:W3CDTF">2019-03-01T13:01:20Z</dcterms:modified>
</cp:coreProperties>
</file>